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3"/>
    <p:restoredTop sz="94181"/>
  </p:normalViewPr>
  <p:slideViewPr>
    <p:cSldViewPr snapToGrid="0" snapToObjects="1">
      <p:cViewPr varScale="1">
        <p:scale>
          <a:sx n="111" d="100"/>
          <a:sy n="111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4F6BB-2CCD-F94E-A78B-A885F665D7D1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78564-93DB-EF4C-834E-1099FE17E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8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18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1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1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49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30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26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26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65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3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E8D3-B217-8246-9BBC-DEF32197A110}" type="datetimeFigureOut">
              <a:rPr lang="fr-FR" smtClean="0"/>
              <a:t>03/04/2017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16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Kafka Architecture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9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1683"/>
          </a:xfrm>
        </p:spPr>
        <p:txBody>
          <a:bodyPr/>
          <a:lstStyle/>
          <a:p>
            <a:r>
              <a:rPr lang="fr-FR" dirty="0" smtClean="0"/>
              <a:t>Un topic est un ensemble de partitions</a:t>
            </a:r>
          </a:p>
          <a:p>
            <a:r>
              <a:rPr lang="fr-FR" dirty="0" smtClean="0"/>
              <a:t>Une partition est une séquence ordonnée et immuable de messages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077308"/>
            <a:ext cx="5283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2411095"/>
          </a:xfrm>
        </p:spPr>
        <p:txBody>
          <a:bodyPr>
            <a:normAutofit/>
          </a:bodyPr>
          <a:lstStyle/>
          <a:p>
            <a:r>
              <a:rPr lang="fr-FR" dirty="0" smtClean="0"/>
              <a:t>Le nombre de partitions est paramétrable</a:t>
            </a:r>
          </a:p>
          <a:p>
            <a:r>
              <a:rPr lang="fr-FR" dirty="0" smtClean="0"/>
              <a:t>Le nombre de partitions détermine le parallélisme de lecture sur un topic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61" y="2359977"/>
            <a:ext cx="5307339" cy="28216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368482"/>
            <a:ext cx="4800600" cy="241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Nombre de partition &gt; Nombre de consommateurs dans un groupe alors certains consommateurs liront à partir de plus d’une partition.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416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 offsets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48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Pour un topic, les consommateurs d’un « consumer group » maintiennent un pointeur (offset, partition)</a:t>
            </a:r>
            <a:endParaRPr lang="fr-F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8031"/>
          <a:stretch/>
        </p:blipFill>
        <p:spPr>
          <a:xfrm>
            <a:off x="4612226" y="3888941"/>
            <a:ext cx="4642916" cy="24426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63329" y="2877262"/>
            <a:ext cx="2924926" cy="2950185"/>
            <a:chOff x="874772" y="2483722"/>
            <a:chExt cx="2924926" cy="2950185"/>
          </a:xfrm>
        </p:grpSpPr>
        <p:sp>
          <p:nvSpPr>
            <p:cNvPr id="15" name="TextBox 14"/>
            <p:cNvSpPr txBox="1"/>
            <p:nvPr/>
          </p:nvSpPr>
          <p:spPr>
            <a:xfrm>
              <a:off x="874772" y="2483722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16" name="Elbow Connector 15"/>
            <p:cNvCxnSpPr/>
            <p:nvPr/>
          </p:nvCxnSpPr>
          <p:spPr>
            <a:xfrm>
              <a:off x="2676054" y="2637611"/>
              <a:ext cx="676746" cy="943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2089379" y="3224286"/>
              <a:ext cx="1630746" cy="457396"/>
            </a:xfrm>
            <a:prstGeom prst="bentConnector3">
              <a:avLst>
                <a:gd name="adj1" fmla="val 20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6200000" flipH="1">
              <a:off x="2030602" y="3269642"/>
              <a:ext cx="2320856" cy="1029953"/>
            </a:xfrm>
            <a:prstGeom prst="bentConnector3">
              <a:avLst>
                <a:gd name="adj1" fmla="val 47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060578" y="4320408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2315" y="4975984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38288" y="3663952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866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Replicas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Jouent le rôle de backup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replicas</a:t>
            </a:r>
            <a:r>
              <a:rPr lang="fr-FR" dirty="0" smtClean="0"/>
              <a:t> ne sont jamais lus ou écrits</a:t>
            </a:r>
          </a:p>
          <a:p>
            <a:r>
              <a:rPr lang="fr-FR" dirty="0" smtClean="0"/>
              <a:t>Il n’améliore donc pas les performance de lecture </a:t>
            </a:r>
            <a:r>
              <a:rPr lang="fr-FR" dirty="0"/>
              <a:t>/</a:t>
            </a:r>
            <a:r>
              <a:rPr lang="fr-FR" dirty="0" smtClean="0"/>
              <a:t> écriture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8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type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sym typeface="Wingdings"/>
              </a:rPr>
              <a:t>Kafka</a:t>
            </a:r>
          </a:p>
          <a:p>
            <a:pPr lvl="1"/>
            <a:r>
              <a:rPr lang="en-US" sz="1800" dirty="0" smtClean="0">
                <a:sym typeface="Wingdings"/>
              </a:rPr>
              <a:t>1 broker instance par </a:t>
            </a:r>
            <a:r>
              <a:rPr lang="en-US" sz="1800" dirty="0" err="1" smtClean="0">
                <a:sym typeface="Wingdings"/>
              </a:rPr>
              <a:t>noeud</a:t>
            </a:r>
            <a:endParaRPr lang="en-US" sz="18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4-core Intel Xeon</a:t>
            </a:r>
          </a:p>
          <a:p>
            <a:pPr lvl="1"/>
            <a:r>
              <a:rPr lang="en-US" sz="1600" dirty="0" smtClean="0">
                <a:sym typeface="Wingdings"/>
              </a:rPr>
              <a:t>64 GB RAM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>
                <a:sym typeface="Wingdings"/>
              </a:rPr>
              <a:t>don</a:t>
            </a:r>
            <a:r>
              <a:rPr lang="fr-FR" sz="1600" dirty="0" err="1">
                <a:sym typeface="Wingdings"/>
              </a:rPr>
              <a:t>t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4GB pour le broker et 60GB pour le cache </a:t>
            </a:r>
            <a:r>
              <a:rPr lang="en-US" sz="1400" dirty="0" err="1" smtClean="0">
                <a:sym typeface="Wingdings"/>
              </a:rPr>
              <a:t>système</a:t>
            </a:r>
            <a:endParaRPr lang="en-US" sz="1400" dirty="0" smtClean="0">
              <a:sym typeface="Wingdings"/>
            </a:endParaRPr>
          </a:p>
          <a:p>
            <a:pPr lvl="1"/>
            <a:r>
              <a:rPr lang="en-US" sz="1600" dirty="0" err="1" smtClean="0">
                <a:sym typeface="Wingdings"/>
              </a:rPr>
              <a:t>Disques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à</a:t>
            </a:r>
            <a:r>
              <a:rPr lang="en-US" sz="1600" dirty="0" smtClean="0">
                <a:sym typeface="Wingdings"/>
              </a:rPr>
              <a:t> 7200 RPM</a:t>
            </a:r>
          </a:p>
          <a:p>
            <a:pPr lvl="1"/>
            <a:r>
              <a:rPr lang="en-US" sz="1600" dirty="0" smtClean="0">
                <a:sym typeface="Wingdings"/>
              </a:rPr>
              <a:t>1 GB Ethernet</a:t>
            </a:r>
          </a:p>
          <a:p>
            <a:r>
              <a:rPr lang="en-US" sz="2000" dirty="0" smtClean="0">
                <a:sym typeface="Wingdings"/>
              </a:rPr>
              <a:t>Zookeeper</a:t>
            </a:r>
          </a:p>
          <a:p>
            <a:pPr lvl="1"/>
            <a:r>
              <a:rPr lang="en-US" sz="1600" dirty="0" err="1" smtClean="0">
                <a:sym typeface="Wingdings"/>
              </a:rPr>
              <a:t>Disque</a:t>
            </a:r>
            <a:r>
              <a:rPr lang="en-US" sz="1600" dirty="0" smtClean="0">
                <a:sym typeface="Wingdings"/>
              </a:rPr>
              <a:t> SSD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4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17" y="231164"/>
            <a:ext cx="7406640" cy="2210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21016" y="6066691"/>
            <a:ext cx="4984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ym typeface="Wingdings"/>
                <a:hlinkClick r:id="rId3"/>
              </a:rPr>
              <a:t>http://kafka.apache.org/</a:t>
            </a:r>
            <a:r>
              <a:rPr lang="en-US" dirty="0" smtClean="0">
                <a:sym typeface="Wingdings"/>
              </a:rPr>
              <a:t> </a:t>
            </a:r>
            <a:endParaRPr lang="en-US" dirty="0"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1761"/>
            <a:ext cx="12192000" cy="32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de Kafka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Solution haut débit qui supporte un un volume important d’événements</a:t>
            </a:r>
          </a:p>
          <a:p>
            <a:r>
              <a:rPr lang="fr-FR" dirty="0" smtClean="0"/>
              <a:t>Traitement en temps réel des flux pour générer de nouveaux flux</a:t>
            </a:r>
          </a:p>
          <a:p>
            <a:r>
              <a:rPr lang="fr-FR" dirty="0" smtClean="0"/>
              <a:t>Latence plus faible que les middleware de messages traditionnels (JMS)</a:t>
            </a:r>
          </a:p>
          <a:p>
            <a:r>
              <a:rPr lang="fr-FR" dirty="0" smtClean="0"/>
              <a:t>Tolérance aux pannes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6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12267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2 millions d’</a:t>
            </a:r>
            <a:r>
              <a:rPr lang="fr-FR" dirty="0" err="1" smtClean="0"/>
              <a:t>écrtures</a:t>
            </a:r>
            <a:r>
              <a:rPr lang="fr-FR" dirty="0" smtClean="0"/>
              <a:t> / seconde sur 3 machines :</a:t>
            </a:r>
          </a:p>
          <a:p>
            <a:pPr lvl="1"/>
            <a:r>
              <a:rPr lang="fr-FR" dirty="0" smtClean="0"/>
              <a:t>Intel Xeon 2.5GHz avec 6 cœurs</a:t>
            </a:r>
          </a:p>
          <a:p>
            <a:pPr lvl="1"/>
            <a:r>
              <a:rPr lang="fr-FR" dirty="0" smtClean="0"/>
              <a:t>6 disques SATA 7200 RPM</a:t>
            </a:r>
          </a:p>
          <a:p>
            <a:pPr lvl="1"/>
            <a:r>
              <a:rPr lang="fr-FR" dirty="0" smtClean="0"/>
              <a:t>32Go RAM</a:t>
            </a:r>
          </a:p>
          <a:p>
            <a:pPr lvl="1"/>
            <a:r>
              <a:rPr lang="fr-FR" dirty="0" smtClean="0"/>
              <a:t>1Gb Ethernet</a:t>
            </a:r>
          </a:p>
          <a:p>
            <a:pPr lvl="1"/>
            <a:endParaRPr lang="fr-FR" dirty="0"/>
          </a:p>
          <a:p>
            <a:r>
              <a:rPr lang="fr-FR" dirty="0" smtClean="0"/>
              <a:t>Débit constant dans la durée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69" y="2824424"/>
            <a:ext cx="6751027" cy="38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Ecriture rapide</a:t>
            </a:r>
          </a:p>
          <a:p>
            <a:pPr lvl="1"/>
            <a:r>
              <a:rPr lang="fr-FR" dirty="0" smtClean="0"/>
              <a:t>Les écritures de données sur disque vont d’abord sur le cache disque </a:t>
            </a:r>
            <a:r>
              <a:rPr lang="mr-IN" dirty="0" smtClean="0"/>
              <a:t>–</a:t>
            </a:r>
            <a:r>
              <a:rPr lang="fr-FR" dirty="0" smtClean="0"/>
              <a:t> RAM</a:t>
            </a:r>
          </a:p>
          <a:p>
            <a:r>
              <a:rPr lang="fr-FR" dirty="0" smtClean="0"/>
              <a:t>Lecture rapide</a:t>
            </a:r>
          </a:p>
          <a:p>
            <a:pPr lvl="1"/>
            <a:r>
              <a:rPr lang="fr-FR" dirty="0" smtClean="0"/>
              <a:t>Mise en œuvre de l’API </a:t>
            </a:r>
            <a:r>
              <a:rPr lang="fr-FR" b="1" dirty="0" err="1" smtClean="0"/>
              <a:t>sendfile</a:t>
            </a:r>
            <a:r>
              <a:rPr lang="fr-FR" dirty="0" smtClean="0"/>
              <a:t> qui transfère de manière efficace les données du cache vers le réseau</a:t>
            </a:r>
          </a:p>
        </p:txBody>
      </p:sp>
    </p:spTree>
    <p:extLst>
      <p:ext uri="{BB962C8B-B14F-4D97-AF65-F5344CB8AC3E}">
        <p14:creationId xmlns:p14="http://schemas.microsoft.com/office/powerpoint/2010/main" val="171594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concepts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r>
              <a:rPr lang="fr-FR" dirty="0" smtClean="0"/>
              <a:t>Topics</a:t>
            </a:r>
          </a:p>
          <a:p>
            <a:r>
              <a:rPr lang="fr-FR" dirty="0" smtClean="0"/>
              <a:t>Partitions</a:t>
            </a:r>
          </a:p>
          <a:p>
            <a:r>
              <a:rPr lang="fr-FR" dirty="0" err="1" smtClean="0"/>
              <a:t>Replicas</a:t>
            </a:r>
            <a:endParaRPr lang="fr-FR" dirty="0" smtClean="0"/>
          </a:p>
          <a:p>
            <a:r>
              <a:rPr lang="fr-FR" dirty="0" smtClean="0"/>
              <a:t>Offsets</a:t>
            </a:r>
          </a:p>
          <a:p>
            <a:r>
              <a:rPr lang="fr-FR" dirty="0" smtClean="0"/>
              <a:t>Producteurs</a:t>
            </a:r>
          </a:p>
          <a:p>
            <a:r>
              <a:rPr lang="fr-FR" dirty="0" smtClean="0"/>
              <a:t>Brokers</a:t>
            </a:r>
          </a:p>
          <a:p>
            <a:r>
              <a:rPr lang="fr-FR" dirty="0" smtClean="0"/>
              <a:t>Consommateurs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93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Kafka : Vue globale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3716" y="2338754"/>
            <a:ext cx="5408284" cy="34701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9455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producteurs écrivent dans les brokers</a:t>
            </a:r>
          </a:p>
          <a:p>
            <a:r>
              <a:rPr lang="fr-FR" dirty="0" smtClean="0"/>
              <a:t>Les consommateurs lisent les données à partir des brokers</a:t>
            </a:r>
          </a:p>
          <a:p>
            <a:endParaRPr lang="fr-FR" dirty="0" smtClean="0"/>
          </a:p>
          <a:p>
            <a:r>
              <a:rPr lang="fr-FR" dirty="0" smtClean="0"/>
              <a:t>Topics</a:t>
            </a:r>
          </a:p>
          <a:p>
            <a:pPr lvl="1"/>
            <a:r>
              <a:rPr lang="fr-FR" dirty="0" smtClean="0"/>
              <a:t>Les données sont stockées dans les topics</a:t>
            </a:r>
          </a:p>
          <a:p>
            <a:pPr lvl="1"/>
            <a:r>
              <a:rPr lang="fr-FR" dirty="0" smtClean="0"/>
              <a:t>Les topics sont découpés en partitions</a:t>
            </a:r>
          </a:p>
          <a:p>
            <a:pPr lvl="1"/>
            <a:r>
              <a:rPr lang="fr-FR" dirty="0" smtClean="0"/>
              <a:t>Les partitions sont répliquées</a:t>
            </a:r>
          </a:p>
        </p:txBody>
      </p:sp>
    </p:spTree>
    <p:extLst>
      <p:ext uri="{BB962C8B-B14F-4D97-AF65-F5344CB8AC3E}">
        <p14:creationId xmlns:p14="http://schemas.microsoft.com/office/powerpoint/2010/main" val="731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Kafka : Vue globale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1385" y="1825625"/>
            <a:ext cx="3792415" cy="4351337"/>
          </a:xfrm>
        </p:spPr>
        <p:txBody>
          <a:bodyPr/>
          <a:lstStyle/>
          <a:p>
            <a:r>
              <a:rPr lang="fr-FR" dirty="0" err="1" smtClean="0"/>
              <a:t>Zookeeper</a:t>
            </a:r>
            <a:endParaRPr lang="fr-FR" dirty="0" smtClean="0"/>
          </a:p>
          <a:p>
            <a:pPr lvl="1"/>
            <a:r>
              <a:rPr lang="fr-FR" dirty="0" smtClean="0"/>
              <a:t>Election </a:t>
            </a:r>
            <a:r>
              <a:rPr lang="fr-FR" dirty="0" err="1" smtClean="0"/>
              <a:t>deu</a:t>
            </a:r>
            <a:r>
              <a:rPr lang="fr-FR" dirty="0" smtClean="0"/>
              <a:t> contrôleur</a:t>
            </a:r>
          </a:p>
          <a:p>
            <a:pPr lvl="1"/>
            <a:r>
              <a:rPr lang="fr-FR" dirty="0" smtClean="0"/>
              <a:t>Liste de </a:t>
            </a:r>
            <a:r>
              <a:rPr lang="fr-FR" dirty="0" err="1" smtClean="0"/>
              <a:t>sbrokers</a:t>
            </a:r>
            <a:endParaRPr lang="fr-FR" dirty="0" smtClean="0"/>
          </a:p>
          <a:p>
            <a:pPr lvl="1"/>
            <a:r>
              <a:rPr lang="fr-FR" dirty="0" smtClean="0"/>
              <a:t>Configuration des </a:t>
            </a:r>
            <a:r>
              <a:rPr lang="fr-FR" dirty="0" err="1" smtClean="0"/>
              <a:t>topcis</a:t>
            </a:r>
            <a:endParaRPr lang="fr-FR" dirty="0" smtClean="0"/>
          </a:p>
          <a:p>
            <a:pPr lvl="1"/>
            <a:r>
              <a:rPr lang="fr-FR" dirty="0" smtClean="0"/>
              <a:t>Quotas</a:t>
            </a:r>
          </a:p>
          <a:p>
            <a:pPr lvl="1"/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70954" cy="47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Topics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612418"/>
            <a:ext cx="5937738" cy="1710470"/>
          </a:xfrm>
        </p:spPr>
        <p:txBody>
          <a:bodyPr>
            <a:normAutofit/>
          </a:bodyPr>
          <a:lstStyle/>
          <a:p>
            <a:r>
              <a:rPr lang="fr-FR" dirty="0" smtClean="0"/>
              <a:t>Purge</a:t>
            </a:r>
          </a:p>
          <a:p>
            <a:pPr lvl="1"/>
            <a:r>
              <a:rPr lang="fr-FR" dirty="0" smtClean="0"/>
              <a:t>Sur la base d’un délai en jours</a:t>
            </a:r>
          </a:p>
          <a:p>
            <a:pPr lvl="1"/>
            <a:r>
              <a:rPr lang="fr-FR" dirty="0" smtClean="0"/>
              <a:t>D’une taille en octet</a:t>
            </a:r>
          </a:p>
          <a:p>
            <a:pPr lvl="1"/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690688"/>
            <a:ext cx="863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322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Wingdings</vt:lpstr>
      <vt:lpstr>Arial</vt:lpstr>
      <vt:lpstr>Office Theme</vt:lpstr>
      <vt:lpstr>Kafka Architecture</vt:lpstr>
      <vt:lpstr>PowerPoint Presentation</vt:lpstr>
      <vt:lpstr>Propriétés de Kafka ?</vt:lpstr>
      <vt:lpstr>Performance Kafka</vt:lpstr>
      <vt:lpstr>Performance Kafka</vt:lpstr>
      <vt:lpstr>Les concepts Kafka</vt:lpstr>
      <vt:lpstr>Kafka : Vue globale</vt:lpstr>
      <vt:lpstr>Kafka : Vue globale</vt:lpstr>
      <vt:lpstr>Topics</vt:lpstr>
      <vt:lpstr>Partitions</vt:lpstr>
      <vt:lpstr>Partitions</vt:lpstr>
      <vt:lpstr>Partitions offsets</vt:lpstr>
      <vt:lpstr>Replicas</vt:lpstr>
      <vt:lpstr>Configuration type Kafka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Architecture</dc:title>
  <dc:creator>Hayssam</dc:creator>
  <cp:lastModifiedBy>Hayssam</cp:lastModifiedBy>
  <cp:revision>44</cp:revision>
  <dcterms:created xsi:type="dcterms:W3CDTF">2017-04-03T08:03:26Z</dcterms:created>
  <dcterms:modified xsi:type="dcterms:W3CDTF">2017-04-03T14:23:25Z</dcterms:modified>
</cp:coreProperties>
</file>